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62" r:id="rId5"/>
    <p:sldId id="259" r:id="rId6"/>
    <p:sldId id="260" r:id="rId7"/>
    <p:sldId id="261" r:id="rId8"/>
    <p:sldId id="263" r:id="rId9"/>
    <p:sldId id="265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снижение зрения 1 класс</c:v>
                </c:pt>
                <c:pt idx="1">
                  <c:v>хорошее зрение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5.0000000000000017E-2</c:v>
                </c:pt>
                <c:pt idx="1">
                  <c:v>0.95000000000000018</c:v>
                </c:pt>
              </c:numCache>
            </c:numRef>
          </c:val>
        </c:ser>
        <c:firstSliceAng val="0"/>
      </c:pieChart>
    </c:plotArea>
    <c:legend>
      <c:legendPos val="r"/>
      <c:layout/>
      <c:txPr>
        <a:bodyPr/>
        <a:lstStyle/>
        <a:p>
          <a:pPr>
            <a:defRPr sz="10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снижение зрения 11 класс</c:v>
                </c:pt>
                <c:pt idx="1">
                  <c:v>хорошее зрение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2"/>
                <c:pt idx="0">
                  <c:v>0.3000000000000001</c:v>
                </c:pt>
                <c:pt idx="1">
                  <c:v>0.70000000000000018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txPr>
    <a:bodyPr/>
    <a:lstStyle/>
    <a:p>
      <a:pPr>
        <a:defRPr sz="10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Лист1!$A$2:$A$5</c:f>
              <c:strCache>
                <c:ptCount val="2"/>
                <c:pt idx="0">
                  <c:v>снижение зрения к окончании института</c:v>
                </c:pt>
                <c:pt idx="1">
                  <c:v>хорошее зрение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2"/>
                <c:pt idx="0">
                  <c:v>0.70000000000000018</c:v>
                </c:pt>
                <c:pt idx="1">
                  <c:v>0.3000000000000001</c:v>
                </c:pt>
              </c:numCache>
            </c:numRef>
          </c:val>
        </c:ser>
        <c:firstSliceAng val="0"/>
      </c:pieChart>
    </c:plotArea>
    <c:legend>
      <c:legendPos val="r"/>
      <c:layout/>
      <c:txPr>
        <a:bodyPr/>
        <a:lstStyle/>
        <a:p>
          <a:pPr>
            <a:defRPr sz="10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FB091CF-9CD7-4688-9975-8FA2A83DA2DA}" type="datetimeFigureOut">
              <a:rPr lang="ru-RU" smtClean="0"/>
              <a:pPr/>
              <a:t>06.06.2022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8867976-E3B7-46F1-817A-C6E20A06B7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B091CF-9CD7-4688-9975-8FA2A83DA2DA}" type="datetimeFigureOut">
              <a:rPr lang="ru-RU" smtClean="0"/>
              <a:pPr/>
              <a:t>06.06.2022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867976-E3B7-46F1-817A-C6E20A06B7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B091CF-9CD7-4688-9975-8FA2A83DA2DA}" type="datetimeFigureOut">
              <a:rPr lang="ru-RU" smtClean="0"/>
              <a:pPr/>
              <a:t>06.06.2022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867976-E3B7-46F1-817A-C6E20A06B7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B091CF-9CD7-4688-9975-8FA2A83DA2DA}" type="datetimeFigureOut">
              <a:rPr lang="ru-RU" smtClean="0"/>
              <a:pPr/>
              <a:t>06.06.2022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867976-E3B7-46F1-817A-C6E20A06B7B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B091CF-9CD7-4688-9975-8FA2A83DA2DA}" type="datetimeFigureOut">
              <a:rPr lang="ru-RU" smtClean="0"/>
              <a:pPr/>
              <a:t>06.06.2022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867976-E3B7-46F1-817A-C6E20A06B7B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B091CF-9CD7-4688-9975-8FA2A83DA2DA}" type="datetimeFigureOut">
              <a:rPr lang="ru-RU" smtClean="0"/>
              <a:pPr/>
              <a:t>06.06.2022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867976-E3B7-46F1-817A-C6E20A06B7B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B091CF-9CD7-4688-9975-8FA2A83DA2DA}" type="datetimeFigureOut">
              <a:rPr lang="ru-RU" smtClean="0"/>
              <a:pPr/>
              <a:t>06.06.2022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867976-E3B7-46F1-817A-C6E20A06B7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B091CF-9CD7-4688-9975-8FA2A83DA2DA}" type="datetimeFigureOut">
              <a:rPr lang="ru-RU" smtClean="0"/>
              <a:pPr/>
              <a:t>06.06.2022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867976-E3B7-46F1-817A-C6E20A06B7B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B091CF-9CD7-4688-9975-8FA2A83DA2DA}" type="datetimeFigureOut">
              <a:rPr lang="ru-RU" smtClean="0"/>
              <a:pPr/>
              <a:t>06.06.2022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867976-E3B7-46F1-817A-C6E20A06B7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6FB091CF-9CD7-4688-9975-8FA2A83DA2DA}" type="datetimeFigureOut">
              <a:rPr lang="ru-RU" smtClean="0"/>
              <a:pPr/>
              <a:t>06.06.2022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867976-E3B7-46F1-817A-C6E20A06B7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FB091CF-9CD7-4688-9975-8FA2A83DA2DA}" type="datetimeFigureOut">
              <a:rPr lang="ru-RU" smtClean="0"/>
              <a:pPr/>
              <a:t>06.06.2022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8867976-E3B7-46F1-817A-C6E20A06B7B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FB091CF-9CD7-4688-9975-8FA2A83DA2DA}" type="datetimeFigureOut">
              <a:rPr lang="ru-RU" smtClean="0"/>
              <a:pPr/>
              <a:t>06.06.2022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8867976-E3B7-46F1-817A-C6E20A06B7B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571472" y="2213380"/>
            <a:ext cx="7858180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ПРОЕКТНАЯ РАБОТА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Создание условий для сохранения зрения детей посредством внедрения здоровье сберегающих технологий на  занятиях дополнительного образования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0" algn="l"/>
              </a:tabLst>
            </a:pP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Сабирова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Лилия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Ризиповна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Нуриева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Гульчачак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Фаритовна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методисты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первой квалификационной категории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МБУ ДО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Новокинерский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Дом детского творчества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Арского муниципального района РТ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1357290" y="349408"/>
            <a:ext cx="7000924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МБУ ДО «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Новокинерский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Дом детского творчества»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Арского муниципального района Республики Татарстан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     Утверждаю: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     Директор                        </a:t>
            </a: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Г.М.Камалиева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    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    «___»  _______    20___ г.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1571612"/>
            <a:ext cx="7143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СПАСИБО  </a:t>
            </a:r>
          </a:p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ЗА ВНИМАНИЕ!</a:t>
            </a:r>
            <a:endParaRPr lang="ru-RU" sz="5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 descr="C:\Users\User\Desktop\beregite_zreni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6644" y="5429264"/>
            <a:ext cx="1857356" cy="14287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71472" y="52494"/>
            <a:ext cx="8143932" cy="332398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90% процентов всей информации об окружающем мире человек получает с помощью органов зрения. Нагрузка на глаза у современного ребёнка огромная, а отдыхают глаза только во время сна.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дети часто прищуриваются, знайте, это близорукость мешает им ясно видеть мир. Болезнь эта, чаще всего поражает человека в раннем возрасте. В России эта болезнь стоит на третьем месте, опережая простудные заболевания.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Мы решили выяснить, какие факторы влияют на ухудшение зрения и что можно сделать, чтобы не только сохранить, но и улучшить зрение.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Повсеместное использование электронных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девайсов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планшетов, смартфонов, компьютерных мониторов и т.д. приводит к постоянному перенапряжению и усталости глаз. Виноваты, конечно, не сами изобретения, а неконтролируемый контакт человека с ними.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статистике всемирной организации здравоохранения за последние годы количество людей с проблемами зрения значительно возросло.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000232" y="370598"/>
            <a:ext cx="4000528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Введение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42910" y="3714752"/>
            <a:ext cx="7929618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720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Актуальность.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Проблема ухудшения зрения у детей стоит на одном из первых мест в связи с внедрением в жизнь новых обучающих технологий. Зрительная система ребёнка находится в постоянном развитии, поэтому вредные факторы окружающей среды, зрительные нагрузки, оказывают на нее негативное воздействие и приводят к ухудшению зрения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.</a:t>
            </a:r>
          </a:p>
        </p:txBody>
      </p:sp>
      <p:pic>
        <p:nvPicPr>
          <p:cNvPr id="1029" name="Picture 5" descr="C:\Users\User\Desktop\beregite_zreni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6644" y="5429264"/>
            <a:ext cx="1857356" cy="14287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000100" y="775647"/>
            <a:ext cx="7358114" cy="30777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00138" y="285729"/>
            <a:ext cx="7186638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Результаты исследования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мире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нарушениями зрения страдают</a:t>
            </a:r>
            <a:br>
              <a:rPr lang="ru-RU" sz="1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население земли – 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300 млн. человек </a:t>
            </a:r>
            <a:b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 них детей –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19 млн.</a:t>
            </a:r>
            <a:b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видят вовсе –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40 млн.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1571613"/>
            <a:ext cx="78581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Отдельно по России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снижение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зрения наблюдается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                 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 взрослого население –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50 % жителей нашей страны,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500034" y="2357430"/>
          <a:ext cx="2786082" cy="2500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428596" y="4500570"/>
            <a:ext cx="2571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 близорукостью в 1 класс приходит -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5% детей,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3214678" y="2357430"/>
          <a:ext cx="2857520" cy="2500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051" name="Rectangle 3"/>
          <p:cNvSpPr>
            <a:spLocks noChangeArrowheads="1"/>
          </p:cNvSpPr>
          <p:nvPr/>
        </p:nvSpPr>
        <p:spPr bwMode="auto">
          <a:xfrm rot="10800000" flipV="1">
            <a:off x="3143240" y="4514124"/>
            <a:ext cx="214314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11 классу их становится -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25-30%,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Диаграмма 9"/>
          <p:cNvGraphicFramePr/>
          <p:nvPr/>
        </p:nvGraphicFramePr>
        <p:xfrm>
          <a:off x="6000760" y="2571744"/>
          <a:ext cx="2928958" cy="19288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052" name="Rectangle 4"/>
          <p:cNvSpPr>
            <a:spLocks noChangeArrowheads="1"/>
          </p:cNvSpPr>
          <p:nvPr/>
        </p:nvSpPr>
        <p:spPr bwMode="auto">
          <a:xfrm rot="10800000" flipV="1">
            <a:off x="6000760" y="4549737"/>
            <a:ext cx="221457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к окончанию института -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50-70%.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5" descr="C:\Users\User\Desktop\beregite_zreni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86644" y="5429264"/>
            <a:ext cx="1857356" cy="14287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500034" y="466188"/>
            <a:ext cx="8001056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Сохранение зрения детей, посредством внедрения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здоровьесберегающих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технологий на занятиях дополнительного образования.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71736" y="1357298"/>
            <a:ext cx="3929090" cy="5000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 rot="10800000" flipV="1">
            <a:off x="2643174" y="1287749"/>
            <a:ext cx="3786214" cy="641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Сохранение зрения детей, посредством внедрения </a:t>
            </a: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здоровьесберегающих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технологий на занятиях дополнительного образования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rot="10800000" flipV="1">
            <a:off x="2214546" y="1857364"/>
            <a:ext cx="2071702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>
            <a:stCxn id="5" idx="2"/>
          </p:cNvCxnSpPr>
          <p:nvPr/>
        </p:nvCxnSpPr>
        <p:spPr>
          <a:xfrm rot="16200000" flipH="1">
            <a:off x="4268387" y="2125258"/>
            <a:ext cx="571506" cy="357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5072066" y="1857364"/>
            <a:ext cx="2000264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Овал 24"/>
          <p:cNvSpPr/>
          <p:nvPr/>
        </p:nvSpPr>
        <p:spPr>
          <a:xfrm>
            <a:off x="642910" y="2428868"/>
            <a:ext cx="2357454" cy="10001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Довести до сознания </a:t>
            </a: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учащихся о </a:t>
            </a:r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последствиях неправильного использования </a:t>
            </a:r>
          </a:p>
        </p:txBody>
      </p:sp>
      <p:sp>
        <p:nvSpPr>
          <p:cNvPr id="26" name="Овал 25"/>
          <p:cNvSpPr/>
          <p:nvPr/>
        </p:nvSpPr>
        <p:spPr>
          <a:xfrm>
            <a:off x="3286116" y="2428868"/>
            <a:ext cx="2571768" cy="9858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6000760" y="2428868"/>
            <a:ext cx="2428892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 rot="10800000" flipV="1">
            <a:off x="3643306" y="2584202"/>
            <a:ext cx="164307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Создание благоприятных условий для сохранения зрения на занятиях 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77" name="Rectangle 5"/>
          <p:cNvSpPr>
            <a:spLocks noChangeArrowheads="1"/>
          </p:cNvSpPr>
          <p:nvPr/>
        </p:nvSpPr>
        <p:spPr bwMode="auto">
          <a:xfrm rot="10800000" flipV="1">
            <a:off x="6357950" y="2672135"/>
            <a:ext cx="21431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Организовать совместный досуг родителей и детей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1" name="Прямая со стрелкой 30"/>
          <p:cNvCxnSpPr/>
          <p:nvPr/>
        </p:nvCxnSpPr>
        <p:spPr>
          <a:xfrm rot="5400000">
            <a:off x="1071538" y="3429000"/>
            <a:ext cx="214314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rot="16200000" flipH="1">
            <a:off x="2250265" y="3464719"/>
            <a:ext cx="214314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>
            <a:stCxn id="26" idx="4"/>
            <a:endCxn id="74" idx="0"/>
          </p:cNvCxnSpPr>
          <p:nvPr/>
        </p:nvCxnSpPr>
        <p:spPr>
          <a:xfrm rot="16200000" flipH="1">
            <a:off x="4439836" y="3546869"/>
            <a:ext cx="300046" cy="3571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>
            <a:stCxn id="27" idx="4"/>
          </p:cNvCxnSpPr>
          <p:nvPr/>
        </p:nvCxnSpPr>
        <p:spPr>
          <a:xfrm rot="5400000">
            <a:off x="6815150" y="3243258"/>
            <a:ext cx="300046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>
            <a:off x="7500958" y="3357562"/>
            <a:ext cx="428628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Скругленный прямоугольник 71"/>
          <p:cNvSpPr/>
          <p:nvPr/>
        </p:nvSpPr>
        <p:spPr>
          <a:xfrm>
            <a:off x="167265" y="3700070"/>
            <a:ext cx="1583081" cy="10148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Скругленный прямоугольник 72"/>
          <p:cNvSpPr/>
          <p:nvPr/>
        </p:nvSpPr>
        <p:spPr>
          <a:xfrm>
            <a:off x="1857356" y="3714752"/>
            <a:ext cx="1428760" cy="10001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Разработка методических рекомендаций по сохранению зрения</a:t>
            </a:r>
            <a:r>
              <a:rPr lang="ru-RU" dirty="0"/>
              <a:t> </a:t>
            </a:r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3428992" y="3714752"/>
            <a:ext cx="2357454" cy="10001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Скругленный прямоугольник 75"/>
          <p:cNvSpPr/>
          <p:nvPr/>
        </p:nvSpPr>
        <p:spPr>
          <a:xfrm>
            <a:off x="6072198" y="3714752"/>
            <a:ext cx="1428760" cy="10001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Скругленный прямоугольник 76"/>
          <p:cNvSpPr/>
          <p:nvPr/>
        </p:nvSpPr>
        <p:spPr>
          <a:xfrm>
            <a:off x="7643834" y="3714752"/>
            <a:ext cx="1357322" cy="10001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 rot="10800000" flipV="1">
            <a:off x="571472" y="3467384"/>
            <a:ext cx="928694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Разъяснительная работа с родителями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79" name="Rectangle 7"/>
          <p:cNvSpPr>
            <a:spLocks noChangeArrowheads="1"/>
          </p:cNvSpPr>
          <p:nvPr/>
        </p:nvSpPr>
        <p:spPr bwMode="auto">
          <a:xfrm>
            <a:off x="3357554" y="3985059"/>
            <a:ext cx="2428892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Приобретение необходимого оборудования                      в учебных кабинетах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80" name="Rectangle 8"/>
          <p:cNvSpPr>
            <a:spLocks noChangeArrowheads="1"/>
          </p:cNvSpPr>
          <p:nvPr/>
        </p:nvSpPr>
        <p:spPr bwMode="auto">
          <a:xfrm rot="10800000" flipV="1">
            <a:off x="6000760" y="3889446"/>
            <a:ext cx="142876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Спортивные соревнования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Папа, мама, я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спортивная семья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81" name="Rectangle 9"/>
          <p:cNvSpPr>
            <a:spLocks noChangeArrowheads="1"/>
          </p:cNvSpPr>
          <p:nvPr/>
        </p:nvSpPr>
        <p:spPr bwMode="auto">
          <a:xfrm>
            <a:off x="7715272" y="4014696"/>
            <a:ext cx="100013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Семейные викторины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3" name="Picture 5" descr="C:\Users\User\Desktop\beregite_zreni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6644" y="5429264"/>
            <a:ext cx="1857356" cy="14287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1071538" y="557883"/>
            <a:ext cx="7000924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 проекта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1.Создать на занятии благоприятные условия для сохранения зрения ребенка.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2.Обеспечить взаимодействие с родителями по контролю использования ребенком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гаджетов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внеучебное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время.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071537" y="2461691"/>
          <a:ext cx="7000926" cy="3619895"/>
        </p:xfrm>
        <a:graphic>
          <a:graphicData uri="http://schemas.openxmlformats.org/drawingml/2006/table">
            <a:tbl>
              <a:tblPr/>
              <a:tblGrid>
                <a:gridCol w="507874"/>
                <a:gridCol w="3556534"/>
                <a:gridCol w="1518618"/>
                <a:gridCol w="1417900"/>
              </a:tblGrid>
              <a:tr h="379860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9229" marR="79229" marT="39614" marB="396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Мероприятия 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9229" marR="79229" marT="39614" marB="3961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Ответственные 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9229" marR="79229" marT="39614" marB="3961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Сроки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9229" marR="79229" marT="39614" marB="3961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791">
                <a:tc gridSpan="4"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Задача 1. Создать на занятии благоприятные условия для сохранения зрения ребенка. 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9229" marR="79229" marT="39614" marB="396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55048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1. 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9229" marR="79229" marT="39614" marB="396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Поменять мониторы на более современные.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9229" marR="79229" marT="39614" marB="3961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670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Директор,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670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ПДО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9229" marR="79229" marT="39614" marB="3961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Ноябрь-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Декабрь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9229" marR="79229" marT="39614" marB="3961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5048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2. 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9229" marR="79229" marT="39614" marB="396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Оснастить рабочие места хорошим освещением.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9229" marR="79229" marT="39614" marB="3961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670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Директор,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670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ПДО 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9229" marR="79229" marT="39614" marB="3961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Ноябрь-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Декабрь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9229" marR="79229" marT="39614" marB="3961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6052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3.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9229" marR="79229" marT="39614" marB="396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Оснастить </a:t>
                      </a:r>
                      <a:r>
                        <a:rPr lang="ru-RU" sz="1200" kern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кабинеты  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щитом для метания дротиков   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9229" marR="79229" marT="39614" marB="3961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670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ПДО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9229" marR="79229" marT="39614" marB="3961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Ноябрь-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Декабрь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9229" marR="79229" marT="39614" marB="3961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77839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4.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9229" marR="79229" marT="39614" marB="396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Разместить в </a:t>
                      </a:r>
                      <a:r>
                        <a:rPr lang="ru-RU" sz="1200" kern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кабинетах </a:t>
                      </a:r>
                      <a:r>
                        <a:rPr lang="ru-RU" sz="1200" kern="12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стереограммы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или </a:t>
                      </a:r>
                      <a:r>
                        <a:rPr lang="ru-RU" sz="1200" kern="12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стереокартинки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рекомендованные людям, которые долго работают за компьютером. Разглядывание таких картинок снимает </a:t>
                      </a:r>
                      <a:r>
                        <a:rPr lang="ru-RU" sz="1200" kern="1200" dirty="0" err="1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усталос</a:t>
                      </a:r>
                      <a:r>
                        <a:rPr lang="ru-RU" sz="1200" kern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 глаз, укрепляет глазную мышцу.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9229" marR="79229" marT="39614" marB="3961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670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ПДО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9229" marR="79229" marT="39614" marB="3961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Ноябрь-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Декабрь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9229" marR="79229" marT="39614" marB="3961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-17621"/>
            <a:ext cx="184731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65346" y="1928802"/>
            <a:ext cx="34133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План деятельности по проекту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5" descr="C:\Users\User\Desktop\beregite_zreni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72382" y="5572140"/>
            <a:ext cx="1671617" cy="12858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785787" y="785795"/>
          <a:ext cx="7858178" cy="2584778"/>
        </p:xfrm>
        <a:graphic>
          <a:graphicData uri="http://schemas.openxmlformats.org/drawingml/2006/table">
            <a:tbl>
              <a:tblPr/>
              <a:tblGrid>
                <a:gridCol w="438747"/>
                <a:gridCol w="4145768"/>
                <a:gridCol w="1636446"/>
                <a:gridCol w="1637217"/>
              </a:tblGrid>
              <a:tr h="486088">
                <a:tc gridSpan="4"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300" b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Задача 2. Обеспечить взаимодействие с родителями по контролю использования ребенком </a:t>
                      </a:r>
                      <a:r>
                        <a:rPr lang="ru-RU" sz="1300" b="1" kern="12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гаджетов</a:t>
                      </a:r>
                      <a:r>
                        <a:rPr lang="ru-RU" sz="1300" b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во </a:t>
                      </a:r>
                      <a:r>
                        <a:rPr lang="ru-RU" sz="1300" b="1" kern="12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внеучебное</a:t>
                      </a:r>
                      <a:r>
                        <a:rPr lang="ru-RU" sz="1300" b="1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время.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5935" marR="85935" marT="42967" marB="42967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1668"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3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1. 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5935" marR="85935" marT="42967" marB="42967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3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Провести родительское собрание, с участием офтальмолога и педиатра.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5935" marR="85935" marT="42967" marB="4296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670"/>
                        </a:spcBef>
                        <a:spcAft>
                          <a:spcPts val="0"/>
                        </a:spcAft>
                      </a:pPr>
                      <a:r>
                        <a:rPr lang="ru-RU" sz="13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ПДО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5935" marR="85935" marT="42967" marB="4296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3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Ноябрь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5935" marR="85935" marT="42967" marB="4296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5105"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3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2. 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5935" marR="85935" marT="42967" marB="42967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3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Провести викторину о последствиях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 fontAlgn="base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3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неправильного использования 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 fontAlgn="base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3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гаджетов.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5935" marR="85935" marT="42967" marB="4296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670"/>
                        </a:spcBef>
                        <a:spcAft>
                          <a:spcPts val="0"/>
                        </a:spcAft>
                      </a:pPr>
                      <a:r>
                        <a:rPr lang="ru-RU" sz="13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ПДО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5935" marR="85935" marT="42967" marB="4296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3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Декабрь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5935" marR="85935" marT="42967" marB="4296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4592"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300" kern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3.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5935" marR="85935" marT="42967" marB="42967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Провести соревнования "Папа, мама, я – </a:t>
                      </a:r>
                      <a:endParaRPr lang="ru-RU" sz="1000" dirty="0">
                        <a:latin typeface="Calibri"/>
                        <a:cs typeface="Times New Roman"/>
                      </a:endParaRPr>
                    </a:p>
                    <a:p>
                      <a:pPr algn="just" fontAlgn="base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спортивная семья!"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5935" marR="85935" marT="42967" marB="4296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670"/>
                        </a:spcBef>
                        <a:spcAft>
                          <a:spcPts val="0"/>
                        </a:spcAft>
                      </a:pPr>
                      <a:r>
                        <a:rPr lang="ru-RU" sz="1300" kern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ПДО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5935" marR="85935" marT="42967" marB="4296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Январь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85935" marR="85935" marT="42967" marB="42967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0722" name="Picture 2" descr="C:\Users\User\Desktop\f5ce477a8a691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3500414"/>
            <a:ext cx="5000660" cy="3214734"/>
          </a:xfrm>
          <a:prstGeom prst="rect">
            <a:avLst/>
          </a:prstGeom>
          <a:noFill/>
        </p:spPr>
      </p:pic>
      <p:pic>
        <p:nvPicPr>
          <p:cNvPr id="6" name="Picture 5" descr="C:\Users\User\Desktop\beregite_zreni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86644" y="5429264"/>
            <a:ext cx="1857356" cy="14287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000100" y="928673"/>
          <a:ext cx="7143800" cy="4368169"/>
        </p:xfrm>
        <a:graphic>
          <a:graphicData uri="http://schemas.openxmlformats.org/drawingml/2006/table">
            <a:tbl>
              <a:tblPr/>
              <a:tblGrid>
                <a:gridCol w="465851"/>
                <a:gridCol w="3400227"/>
                <a:gridCol w="3277722"/>
              </a:tblGrid>
              <a:tr h="4180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 dirty="0">
                        <a:latin typeface="Calibri"/>
                        <a:cs typeface="Times New Roman"/>
                      </a:endParaRPr>
                    </a:p>
                  </a:txBody>
                  <a:tcPr marL="56391" marR="56391" marT="28196" marB="28196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Мероприятия 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391" marR="56391" marT="28196" marB="2819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430"/>
                        </a:spcBef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Предполагаемые затраты 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 fontAlgn="base">
                        <a:lnSpc>
                          <a:spcPct val="115000"/>
                        </a:lnSpc>
                        <a:spcBef>
                          <a:spcPts val="430"/>
                        </a:spcBef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(в руб.)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391" marR="56391" marT="28196" marB="2819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793">
                <a:tc gridSpan="3"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480"/>
                        </a:spcBef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Задача 1. Создать на занятии благоприятные условия для сохранения зрения ребенка.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391" marR="56391" marT="28196" marB="28196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81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1.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391" marR="56391" marT="28196" marB="28196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430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Поменять мониторы на более современные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391" marR="56391" marT="28196" marB="2819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670"/>
                        </a:spcBef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6390руб*15=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Bef>
                          <a:spcPts val="670"/>
                        </a:spcBef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95850руб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391" marR="56391" marT="28196" marB="2819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81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2.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391" marR="56391" marT="28196" marB="28196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430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Оснастить рабочие места хорошим освещением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391" marR="56391" marT="28196" marB="2819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670"/>
                        </a:spcBef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1690руб*15=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Bef>
                          <a:spcPts val="670"/>
                        </a:spcBef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25350руб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391" marR="56391" marT="28196" marB="2819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81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3.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391" marR="56391" marT="28196" marB="28196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430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Оснастить кабинет </a:t>
                      </a:r>
                      <a:r>
                        <a:rPr lang="ru-RU" sz="1200" kern="12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стереокартинками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для снятия усталости с глаз, приобрести дротики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391" marR="56391" marT="28196" marB="2819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3000руб 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391" marR="56391" marT="28196" marB="2819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83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4.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391" marR="56391" marT="28196" marB="28196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430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Провести родительское собрание, с участием офтальмолога и педиатра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79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5.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391" marR="56391" marT="28196" marB="28196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430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Провести викторину о последствиях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Bef>
                          <a:spcPts val="430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неправильного использования 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Bef>
                          <a:spcPts val="430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200" kern="12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гаджетов</a:t>
                      </a:r>
                      <a:r>
                        <a:rPr lang="ru-RU" sz="120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430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грамоты: 5шт.х30руб.= 150руб.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Bef>
                          <a:spcPts val="430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книги по творчеству: 5шт.х300руб.=1500руб.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83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6.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391" marR="56391" marT="28196" marB="28196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430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Провести соревнования по семейному    многоборью "Папа, мама, я – спортивная семья!"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430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грамоты: 3шт.х30руб.= 90руб.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Bef>
                          <a:spcPts val="430"/>
                        </a:spcBef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сувениры: 15шт.х100руб.=1500руб.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500034" y="353569"/>
            <a:ext cx="785818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Бюджет проекта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10800000" flipV="1">
            <a:off x="1857356" y="5295865"/>
            <a:ext cx="55721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БЮДЖЕТ ПРОЕКТА: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Общая стоимость проекта составляет 127440руб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5" descr="C:\Users\User\Desktop\beregite_zreni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6644" y="5429264"/>
            <a:ext cx="1857356" cy="14287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500034" y="1118039"/>
            <a:ext cx="807249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Ожидаемый результат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98%  детей, у которых зрение не будет прогрессировать в сторону ухудшения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1071538" y="1927679"/>
            <a:ext cx="678661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Реализация проекта позволит: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применять рекомендации по сохранению зрения, гигиене зрения.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выбирать игры на свежем воздухе;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выполнять гимнастику для мышц и глаз, следить за временем, проведенном у компьютера;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рассказывать о необходимости соблюдения правил безопасного поведения за компьютером своим близким, знакомым.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5" descr="C:\Users\User\Desktop\beregite_zreni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6644" y="5429264"/>
            <a:ext cx="1857356" cy="14287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img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106</TotalTime>
  <Words>723</Words>
  <Application>Microsoft Office PowerPoint</Application>
  <PresentationFormat>Экран (4:3)</PresentationFormat>
  <Paragraphs>142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Открытая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12</cp:revision>
  <dcterms:created xsi:type="dcterms:W3CDTF">2020-10-20T03:45:16Z</dcterms:created>
  <dcterms:modified xsi:type="dcterms:W3CDTF">2022-06-06T09:12:48Z</dcterms:modified>
</cp:coreProperties>
</file>